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3" r:id="rId7"/>
    <p:sldId id="264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S de la Vega" initials="TSdlV" lastIdx="11" clrIdx="0">
    <p:extLst>
      <p:ext uri="{19B8F6BF-5375-455C-9EA6-DF929625EA0E}">
        <p15:presenceInfo xmlns:p15="http://schemas.microsoft.com/office/powerpoint/2012/main" userId="b65855acbc0a81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395" autoAdjust="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9140-9DC1-4642-9ED8-6BAC707336F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0E99-997C-4266-B0CD-36531B568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7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5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41"/>
            <a:ext cx="814413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7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4711618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3" y="609599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5"/>
            <a:ext cx="9613863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311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09597"/>
            <a:ext cx="961385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11617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600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9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4711617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7"/>
            <a:ext cx="9613863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1" y="5300151"/>
            <a:ext cx="9613863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7" y="4709927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3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5" y="2336873"/>
            <a:ext cx="307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5"/>
            <a:ext cx="304970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1" y="302267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7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7" y="302267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20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20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20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1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8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80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8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6"/>
            <a:ext cx="5106988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3" y="5372404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3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9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5" y="5936189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2" y="5936190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1" y="5398635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3" y="4232173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7" y="2869897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469835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31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1" y="2336875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3" y="3030010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5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4" y="3030010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7" y="2336875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4"/>
            <a:ext cx="3790079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7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5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4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5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2" y="5936190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7" y="753229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System for the Phoenix CubeSat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Raymond Barakat</a:t>
            </a:r>
          </a:p>
          <a:p>
            <a:r>
              <a:rPr lang="en-US" dirty="0"/>
              <a:t>Mentor: Daniel White, PhD</a:t>
            </a:r>
          </a:p>
          <a:p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Annual Arizona Space Grant Consortium Symposium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680" y="4821017"/>
            <a:ext cx="2054530" cy="1700931"/>
          </a:xfrm>
          <a:prstGeom prst="rect">
            <a:avLst/>
          </a:prstGeom>
        </p:spPr>
      </p:pic>
      <p:pic>
        <p:nvPicPr>
          <p:cNvPr id="3074" name="Picture 2" descr="Image result for arizona nasa space g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274173"/>
            <a:ext cx="7810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7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9613861" cy="40090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Daniel White</a:t>
            </a:r>
          </a:p>
          <a:p>
            <a:r>
              <a:rPr lang="en-US" dirty="0"/>
              <a:t>ASU SESE</a:t>
            </a:r>
          </a:p>
          <a:p>
            <a:r>
              <a:rPr lang="en-US" dirty="0"/>
              <a:t>ASU/NASA Space Grant</a:t>
            </a:r>
          </a:p>
          <a:p>
            <a:r>
              <a:rPr lang="en-US" dirty="0"/>
              <a:t>SDSL</a:t>
            </a:r>
          </a:p>
          <a:p>
            <a:r>
              <a:rPr lang="en-US" dirty="0"/>
              <a:t>Jaime Sanchez de la Vega – Phoenix CubeSat Principal Engineer</a:t>
            </a:r>
          </a:p>
          <a:p>
            <a:r>
              <a:rPr lang="en-US" dirty="0"/>
              <a:t>Sarah Rogers - Phoenix CubeSat Project Manager</a:t>
            </a:r>
          </a:p>
          <a:p>
            <a:r>
              <a:rPr lang="en-US" dirty="0"/>
              <a:t>Aditya </a:t>
            </a:r>
            <a:r>
              <a:rPr lang="en-US" dirty="0" err="1"/>
              <a:t>Khuller</a:t>
            </a:r>
            <a:r>
              <a:rPr lang="en-US" dirty="0"/>
              <a:t> - Phoenix CubeSat Power Subsystem</a:t>
            </a:r>
          </a:p>
          <a:p>
            <a:r>
              <a:rPr lang="en-US" dirty="0"/>
              <a:t>My Capstone team: Alexander Willoughby, Jordan Brown, Jordan Schmidt</a:t>
            </a:r>
          </a:p>
          <a:p>
            <a:r>
              <a:rPr lang="en-US" dirty="0"/>
              <a:t>Phoenix Capstone team: Jason </a:t>
            </a:r>
            <a:r>
              <a:rPr lang="en-US" dirty="0" err="1"/>
              <a:t>Ruchal</a:t>
            </a:r>
            <a:r>
              <a:rPr lang="en-US" dirty="0"/>
              <a:t>, Chad Davis, </a:t>
            </a:r>
            <a:r>
              <a:rPr lang="en-US" dirty="0" err="1"/>
              <a:t>Kregg</a:t>
            </a:r>
            <a:r>
              <a:rPr lang="en-US" dirty="0"/>
              <a:t> Castillo, Kristen Murphy</a:t>
            </a:r>
          </a:p>
        </p:txBody>
      </p:sp>
    </p:spTree>
    <p:extLst>
      <p:ext uri="{BB962C8B-B14F-4D97-AF65-F5344CB8AC3E}">
        <p14:creationId xmlns:p14="http://schemas.microsoft.com/office/powerpoint/2010/main" val="48555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4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1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5" name="Picture 4" descr="https://lh6.googleusercontent.com/ZoacMu_Eix9gq7GGMOg9llZbhckPPlMIN4K_0YVyhkT2F6mtrv0XTn0jXFojNDqD1c-29LqXzt-wew4NAnFM2Aq7YEy5Snr7a_SGXuBynavVUPnYbPaRnZXRwlFn19EZnQyZudi047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44243" y="3174204"/>
            <a:ext cx="1967122" cy="15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 dirty="0"/>
              <a:t>Phoenix is an undergraduate led CubeSat Project funded by NASA’s USIP program</a:t>
            </a:r>
          </a:p>
          <a:p>
            <a:r>
              <a:rPr lang="en-US" sz="2000" dirty="0"/>
              <a:t>The NASA grant was applied for and granted to ASU’s School of Earth and Space Exploration and the Sun Devil Satellite Laboratory</a:t>
            </a:r>
          </a:p>
          <a:p>
            <a:r>
              <a:rPr lang="en-US" sz="2000" dirty="0"/>
              <a:t>The goal of the satellite is to take infrared images of cities in the US in order to characterize the urban head island effect.</a:t>
            </a:r>
          </a:p>
          <a:p>
            <a:r>
              <a:rPr lang="en-US" sz="2000" dirty="0"/>
              <a:t>The satellite will be launch ready by March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6697" y="6510245"/>
            <a:ext cx="352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March 17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, Phoenix PDR</a:t>
            </a:r>
          </a:p>
        </p:txBody>
      </p:sp>
      <p:pic>
        <p:nvPicPr>
          <p:cNvPr id="14" name="Shape 447"/>
          <p:cNvPicPr preferRelativeResize="0"/>
          <p:nvPr/>
        </p:nvPicPr>
        <p:blipFill rotWithShape="1">
          <a:blip r:embed="rId5">
            <a:alphaModFix/>
          </a:blip>
          <a:srcRect l="32394" r="22323"/>
          <a:stretch/>
        </p:blipFill>
        <p:spPr>
          <a:xfrm>
            <a:off x="8900416" y="362684"/>
            <a:ext cx="1942145" cy="230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asu ses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53" y="4954020"/>
            <a:ext cx="4085303" cy="1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sjc2-1.xx.fbcdn.net/v/t34.0-12/17813949_10211561726612836_413183118_n.png?oh=76e095aa3cc74591380adedbb4dd7cb8&amp;oe=58EA2B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26" y="2834790"/>
            <a:ext cx="2188594" cy="21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0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Phoenix Mission Timeline</a:t>
            </a:r>
          </a:p>
        </p:txBody>
      </p:sp>
      <p:pic>
        <p:nvPicPr>
          <p:cNvPr id="1026" name="Picture 2" descr="https://lh3.googleusercontent.com/NV8CcUQp4T23kyo8pjmD6a30x-AGnZ1Js9QL1_49x-jMNfe-px85NqkTQN9ZuO33pmEMSuWE6NvRtyVW46mGXtO6mse8zXhlnf9OAlzNZrQVV9mRAWJtXkv1qiMkuXpEF3k7VpQAt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1500">
                        <a14:foregroundMark x1="12313" y1="48333" x2="12313" y2="48333"/>
                        <a14:foregroundMark x1="12313" y1="45729" x2="12313" y2="45729"/>
                        <a14:foregroundMark x1="16813" y1="30521" x2="16813" y2="30521"/>
                        <a14:foregroundMark x1="42813" y1="23438" x2="42813" y2="23438"/>
                        <a14:foregroundMark x1="42375" y1="22292" x2="42375" y2="22292"/>
                        <a14:foregroundMark x1="74500" y1="58333" x2="74500" y2="58333"/>
                        <a14:foregroundMark x1="91500" y1="71563" x2="91500" y2="71563"/>
                        <a14:foregroundMark x1="57188" y1="25833" x2="57188" y2="25833"/>
                        <a14:foregroundMark x1="71000" y1="34167" x2="71000" y2="34167"/>
                        <a14:foregroundMark x1="55437" y1="22813" x2="55437" y2="2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8" y="1273932"/>
            <a:ext cx="10020301" cy="60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7830" y="3985732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321" y="2402947"/>
            <a:ext cx="185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5686" y="2307605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347" y="2109926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Detumble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7252" y="1984440"/>
            <a:ext cx="147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Appendages Deploy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4136" y="2519666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 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6688" y="3101058"/>
            <a:ext cx="15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8172" y="4272342"/>
            <a:ext cx="251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Decay and Reentry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62416" y="6468800"/>
            <a:ext cx="352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 17</a:t>
            </a:r>
            <a:r>
              <a:rPr lang="en-US" sz="1400" baseline="30000" dirty="0"/>
              <a:t>th</a:t>
            </a:r>
            <a:r>
              <a:rPr lang="en-US" sz="1400" dirty="0"/>
              <a:t>, Phoenix PDR</a:t>
            </a:r>
          </a:p>
        </p:txBody>
      </p:sp>
    </p:spTree>
    <p:extLst>
      <p:ext uri="{BB962C8B-B14F-4D97-AF65-F5344CB8AC3E}">
        <p14:creationId xmlns:p14="http://schemas.microsoft.com/office/powerpoint/2010/main" val="16054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2000" dirty="0"/>
              <a:t>The goal of this project is to:</a:t>
            </a:r>
          </a:p>
          <a:p>
            <a:pPr lvl="1"/>
            <a:r>
              <a:rPr lang="en-US" dirty="0"/>
              <a:t>Develop models to accurately calculate solar power generation</a:t>
            </a:r>
          </a:p>
          <a:p>
            <a:pPr lvl="1"/>
            <a:r>
              <a:rPr lang="en-US" dirty="0"/>
              <a:t>Characterize each of the operation modes of the satellite to make an accurate power consumption model</a:t>
            </a:r>
          </a:p>
          <a:p>
            <a:pPr lvl="1"/>
            <a:r>
              <a:rPr lang="en-US" dirty="0"/>
              <a:t>Combine this data into a comprehensive power budget in order to choose the best possible power system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62416" y="6468800"/>
            <a:ext cx="352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 17</a:t>
            </a:r>
            <a:r>
              <a:rPr lang="en-US" sz="1400" baseline="30000" dirty="0"/>
              <a:t>th</a:t>
            </a:r>
            <a:r>
              <a:rPr lang="en-US" sz="1400" dirty="0"/>
              <a:t>, Phoenix PDR</a:t>
            </a:r>
          </a:p>
        </p:txBody>
      </p:sp>
      <p:pic>
        <p:nvPicPr>
          <p:cNvPr id="35" name="Shape 1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517" y="4094634"/>
            <a:ext cx="1753949" cy="16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14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536" y="2130822"/>
            <a:ext cx="1753949" cy="165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14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5653" y="2684085"/>
            <a:ext cx="1597375" cy="3061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54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6000"/>
                  <a:shade val="100000"/>
                  <a:hueMod val="92000"/>
                  <a:satMod val="200000"/>
                  <a:lumMod val="128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118000"/>
                  <a:satMod val="120000"/>
                  <a:lumMod val="69000"/>
                </a:schemeClr>
              </a:gs>
            </a:gsLst>
            <a:lin ang="2520000" scaled="0"/>
          </a:gradFill>
          <a:ln>
            <a:noFill/>
          </a:ln>
          <a:effectLst/>
        </p:spPr>
      </p:sp>
      <p:pic>
        <p:nvPicPr>
          <p:cNvPr id="77" name="Picture 7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9" name="Picture 7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1" name="Picture 8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5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6849" y="195727"/>
            <a:ext cx="7079473" cy="42122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4800"/>
              <a:t>Power Systems Overview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62416" y="6468800"/>
            <a:ext cx="352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March 17</a:t>
            </a:r>
            <a:r>
              <a:rPr lang="en-US" sz="1400" baseline="30000" dirty="0"/>
              <a:t>th</a:t>
            </a:r>
            <a:r>
              <a:rPr lang="en-US" sz="1400" dirty="0"/>
              <a:t>, Phoenix PDR</a:t>
            </a:r>
          </a:p>
        </p:txBody>
      </p:sp>
    </p:spTree>
    <p:extLst>
      <p:ext uri="{BB962C8B-B14F-4D97-AF65-F5344CB8AC3E}">
        <p14:creationId xmlns:p14="http://schemas.microsoft.com/office/powerpoint/2010/main" val="11974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1" cy="1080938"/>
          </a:xfrm>
        </p:spPr>
        <p:txBody>
          <a:bodyPr/>
          <a:lstStyle/>
          <a:p>
            <a:r>
              <a:rPr lang="en-US" dirty="0"/>
              <a:t>Analysis Method – Creating 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3"/>
            <a:ext cx="5062110" cy="3599316"/>
          </a:xfrm>
        </p:spPr>
        <p:txBody>
          <a:bodyPr/>
          <a:lstStyle/>
          <a:p>
            <a:pPr marL="514350" indent="-514350" defTabSz="3135313">
              <a:buFont typeface="+mj-lt"/>
              <a:buAutoNum type="arabicPeriod"/>
            </a:pPr>
            <a:r>
              <a:rPr lang="en-US" dirty="0"/>
              <a:t>3D model, STL file, created in SolidWorks</a:t>
            </a:r>
          </a:p>
          <a:p>
            <a:pPr marL="514350" indent="-514350" defTabSz="3135313">
              <a:buFont typeface="+mj-lt"/>
              <a:buAutoNum type="arabicPeriod"/>
            </a:pPr>
            <a:r>
              <a:rPr lang="en-US" dirty="0"/>
              <a:t>Model is edited denote the solar cells in Blender.</a:t>
            </a:r>
          </a:p>
          <a:p>
            <a:pPr marL="514350" indent="-514350" defTabSz="3135313">
              <a:buFont typeface="+mj-lt"/>
              <a:buAutoNum type="arabicPeriod"/>
            </a:pPr>
            <a:r>
              <a:rPr lang="en-US" dirty="0"/>
              <a:t>Rotation/pointing vectors defined in Blender and edited in the ANC and DAE files using Notepad++.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232" y="2116250"/>
            <a:ext cx="4951998" cy="438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4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dirty="0"/>
              <a:t>Analysis Methods –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514350" indent="-514350" defTabSz="3135313">
              <a:buFont typeface="+mj-lt"/>
              <a:buAutoNum type="arabicPeriod" startAt="4"/>
            </a:pPr>
            <a:r>
              <a:rPr lang="en-US" sz="2000"/>
              <a:t>The Collada (DAE) and Ancillary (ANC) files are imported into STK to simulate the satellite in various orbits and pointing orientations.</a:t>
            </a:r>
          </a:p>
          <a:p>
            <a:pPr marL="514350" indent="-514350" defTabSz="3135313">
              <a:buFont typeface="+mj-lt"/>
              <a:buAutoNum type="arabicPeriod" startAt="4"/>
            </a:pPr>
            <a:r>
              <a:rPr lang="en-US" sz="2000"/>
              <a:t>CSV files output by STK are imported into MATLAB to create plots and calculate average power over an orbit and average energy produced.</a:t>
            </a:r>
          </a:p>
          <a:p>
            <a:pPr marL="514350" indent="-514350" defTabSz="3135313">
              <a:buFont typeface="+mj-lt"/>
              <a:buAutoNum type="arabicPeriod" startAt="4"/>
            </a:pPr>
            <a:r>
              <a:rPr lang="en-US" sz="2000"/>
              <a:t>Lastly, the numbers are compared with the worst case average power draw of the various components on the satellite.</a:t>
            </a:r>
          </a:p>
          <a:p>
            <a:endParaRPr lang="en-US" sz="2000"/>
          </a:p>
        </p:txBody>
      </p:sp>
      <p:pic>
        <p:nvPicPr>
          <p:cNvPr id="10" name="Shape 1664"/>
          <p:cNvPicPr preferRelativeResize="0"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87091" y="2278721"/>
            <a:ext cx="3358478" cy="2300557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82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944719"/>
            <a:ext cx="6269479" cy="496856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Results – Example Orbit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2783767"/>
          </a:xfrm>
        </p:spPr>
        <p:txBody>
          <a:bodyPr>
            <a:normAutofit/>
          </a:bodyPr>
          <a:lstStyle/>
          <a:p>
            <a:r>
              <a:rPr lang="en-US" sz="2000" dirty="0"/>
              <a:t>Imaging near noon of Los Angeles and Las Vegas</a:t>
            </a:r>
          </a:p>
          <a:p>
            <a:r>
              <a:rPr lang="en-US" sz="2000" dirty="0"/>
              <a:t>Energy Margin % = (Energy Generated - Energy Consumed) / Energy Generated</a:t>
            </a:r>
          </a:p>
          <a:p>
            <a:r>
              <a:rPr lang="en-US" sz="2000" dirty="0"/>
              <a:t>Energy Margin % = 65.6% margin</a:t>
            </a:r>
          </a:p>
          <a:p>
            <a:endParaRPr lang="en-US" sz="1400" dirty="0"/>
          </a:p>
        </p:txBody>
      </p:sp>
      <p:graphicFrame>
        <p:nvGraphicFramePr>
          <p:cNvPr id="23" name="Shape 1525"/>
          <p:cNvGraphicFramePr/>
          <p:nvPr>
            <p:extLst>
              <p:ext uri="{D42A27DB-BD31-4B8C-83A1-F6EECF244321}">
                <p14:modId xmlns:p14="http://schemas.microsoft.com/office/powerpoint/2010/main" val="1260336898"/>
              </p:ext>
            </p:extLst>
          </p:nvPr>
        </p:nvGraphicFramePr>
        <p:xfrm>
          <a:off x="466303" y="5287485"/>
          <a:ext cx="3703275" cy="1129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 b="1"/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Avg Power (W)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Energy (Whr)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</a:rPr>
                        <a:t>Generated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9.55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14.34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Consumed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3.28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4.93</a:t>
                      </a:r>
                    </a:p>
                  </a:txBody>
                  <a:tcPr marL="28575" marR="28575" marT="14300" marB="143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Margin</a:t>
                      </a:r>
                    </a:p>
                  </a:txBody>
                  <a:tcPr marL="28575" marR="28575" marT="14300" marB="143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/>
                        <a:t>6.27</a:t>
                      </a:r>
                    </a:p>
                  </a:txBody>
                  <a:tcPr marL="28575" marR="28575" marT="14300" marB="143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/>
                        <a:t>9.41</a:t>
                      </a:r>
                    </a:p>
                  </a:txBody>
                  <a:tcPr marL="28575" marR="28575" marT="14300" marB="1430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1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3" y="2336873"/>
            <a:ext cx="471463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Both deployed and stowed are power positive.</a:t>
            </a:r>
          </a:p>
          <a:p>
            <a:r>
              <a:rPr lang="en-US" dirty="0"/>
              <a:t>Deployed reaches maximum battery level in a few orbits</a:t>
            </a:r>
          </a:p>
          <a:p>
            <a:r>
              <a:rPr lang="en-US" dirty="0"/>
              <a:t>Stowed reaches maximum battery level in about 9 days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deployable design is more than sufficient for mission success.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hape 16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2426" y="4425269"/>
            <a:ext cx="6485450" cy="20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6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426" y="2116446"/>
            <a:ext cx="6490497" cy="209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0315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574</TotalTime>
  <Words>451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Berlin</vt:lpstr>
      <vt:lpstr>Power System for the Phoenix CubeSat</vt:lpstr>
      <vt:lpstr>Background</vt:lpstr>
      <vt:lpstr>Background – Phoenix Mission Timeline</vt:lpstr>
      <vt:lpstr>Project Objective</vt:lpstr>
      <vt:lpstr>Power Systems Overview</vt:lpstr>
      <vt:lpstr>Analysis Method – Creating a Model</vt:lpstr>
      <vt:lpstr>Analysis Methods – Data Processing</vt:lpstr>
      <vt:lpstr>Results – Example Orbit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System for the Phoenix CubeSat</dc:title>
  <dc:creator>Raymond Barakat</dc:creator>
  <cp:lastModifiedBy>Raymond Barakat</cp:lastModifiedBy>
  <cp:revision>22</cp:revision>
  <dcterms:created xsi:type="dcterms:W3CDTF">2017-04-07T20:37:33Z</dcterms:created>
  <dcterms:modified xsi:type="dcterms:W3CDTF">2017-04-08T06:30:10Z</dcterms:modified>
</cp:coreProperties>
</file>